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8" r:id="rId3"/>
    <p:sldId id="257" r:id="rId4"/>
    <p:sldId id="259" r:id="rId5"/>
    <p:sldId id="268" r:id="rId6"/>
    <p:sldId id="275" r:id="rId7"/>
    <p:sldId id="260" r:id="rId8"/>
    <p:sldId id="269" r:id="rId9"/>
    <p:sldId id="270" r:id="rId10"/>
    <p:sldId id="261" r:id="rId11"/>
    <p:sldId id="274" r:id="rId12"/>
    <p:sldId id="264" r:id="rId13"/>
    <p:sldId id="265" r:id="rId14"/>
    <p:sldId id="266" r:id="rId15"/>
    <p:sldId id="271" r:id="rId16"/>
    <p:sldId id="272" r:id="rId17"/>
    <p:sldId id="27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8658E4-7AD1-4F8D-8ED6-43B47E25C3C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evskiyruo.edu.kh.ua/Files/downloads/&#1058;&#1045;&#1061;&#1053;&#1054;&#1051;&#1054;&#1043;&#1030;&#1071;%20&#1056;&#1040;" TargetMode="External"/><Relationship Id="rId2" Type="http://schemas.openxmlformats.org/officeDocument/2006/relationships/hyperlink" Target="http://www.metodikinz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536" y="1402411"/>
            <a:ext cx="87484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6600" dirty="0" smtClean="0">
                <a:solidFill>
                  <a:srgbClr val="7030A0"/>
                </a:solidFill>
                <a:latin typeface="Arial Black" pitchFamily="34" charset="0"/>
              </a:rPr>
              <a:t>Як навчити дитину читати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7" name="Picture 5" descr="D:\Сайт\96950326_s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117" y="3645024"/>
            <a:ext cx="2665883" cy="22812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619672" y="407707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досвіду роботи творчої групи вихователів Протопопівського Д</a:t>
            </a:r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</a:t>
            </a:r>
            <a:r>
              <a:rPr lang="uk-UA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“Колобок”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667603"/>
            <a:ext cx="71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етап: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ознайомлення з кубиками і таблицями.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етап: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ознайомлення з складовими картками, читання слів.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 етап: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читання речень, невеликих текстів.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642918"/>
            <a:ext cx="501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Навчання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 дітей на три етапи: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MingLiU-ExtB" pitchFamily="18" charset="-120"/>
              <a:cs typeface="Arial" pitchFamily="34" charset="0"/>
            </a:endParaRPr>
          </a:p>
        </p:txBody>
      </p:sp>
      <p:pic>
        <p:nvPicPr>
          <p:cNvPr id="6" name="Picture 5" descr="D:\Сайт\96950326_s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65104"/>
            <a:ext cx="2653343" cy="227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000240"/>
            <a:ext cx="80010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Показати, запам’ятати, відшукати.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uk-UA" sz="2400" dirty="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Озвучити обраний склад.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uk-UA" sz="2400" dirty="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Озвучити обраний кубик.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uk-UA" sz="2400" dirty="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«Яке слово написати?».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428604"/>
            <a:ext cx="2644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Технологія.</a:t>
            </a: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D:\Сайт\96950326_s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65104"/>
            <a:ext cx="2653343" cy="227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85918" y="161488"/>
            <a:ext cx="5715008" cy="16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Навчання читання за авторською методикою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Л.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Шелестової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://shelestova.at.ua/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619500" cy="4572000"/>
          </a:xfrm>
          <a:prstGeom prst="rect">
            <a:avLst/>
          </a:prstGeom>
          <a:noFill/>
        </p:spPr>
      </p:pic>
      <p:pic>
        <p:nvPicPr>
          <p:cNvPr id="19461" name="Picture 5" descr="http://shelestova.at.ua/c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35909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404664"/>
            <a:ext cx="82153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Завдання в посібнику рекомендовано викладати у поданій послідовності: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ознайомлення зі складом;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відшукування певних складів серед інших;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виділення певних складів у словах в різних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позиціях;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складання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слі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з уже відомих складів.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5603" name="Picture 3" descr="http://img09.olx.ua/images_slandocomua/150879645_3_644x461_vchimosya-chitati-avtor-l-shelestova-knigi-zhurn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437111"/>
            <a:ext cx="2808312" cy="191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28794" y="285728"/>
            <a:ext cx="52149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Динамічні кубики Чаплигіна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4579" name="Picture 3" descr="http://www.vseodetyah.com/editorfiles/kubiki-chaplygina-07.jpg"/>
          <p:cNvPicPr>
            <a:picLocks noChangeAspect="1" noChangeArrowheads="1"/>
          </p:cNvPicPr>
          <p:nvPr/>
        </p:nvPicPr>
        <p:blipFill>
          <a:blip r:embed="rId3" cstate="print"/>
          <a:srcRect l="16050" r="15370"/>
          <a:stretch>
            <a:fillRect/>
          </a:stretch>
        </p:blipFill>
        <p:spPr bwMode="auto">
          <a:xfrm>
            <a:off x="785786" y="2000240"/>
            <a:ext cx="3357586" cy="3314700"/>
          </a:xfrm>
          <a:prstGeom prst="rect">
            <a:avLst/>
          </a:prstGeom>
          <a:noFill/>
        </p:spPr>
      </p:pic>
      <p:pic>
        <p:nvPicPr>
          <p:cNvPr id="24581" name="Picture 5" descr="http://www.umnitsa.ru/files/images/KuCh_lozka_350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9" y="2143116"/>
            <a:ext cx="3952643" cy="228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85918" y="509925"/>
            <a:ext cx="5715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Sakkal Majalla" pitchFamily="2" charset="-78"/>
              </a:rPr>
              <a:t>«Ребус-метод» — це усна гра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Sakkal Majalla" pitchFamily="2" charset="-7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42984"/>
            <a:ext cx="8668655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два правила: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слова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склад. 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Маска — МА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Вафля — ВА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Кошик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КО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гучно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ритмічно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вимовлених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вголос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одним,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виділяємо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дослухаємось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слово у нас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вийшло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Маска-маска — МА-МА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Кошик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ложка — КО-ЛО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Кактус-шапка — КА-ША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Маска-шапка — МА-...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:\Сайт\96950326_s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65104"/>
            <a:ext cx="2653343" cy="227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9812/16969765.1e0/0_8b5eb_f52dec3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1729686" cy="2214578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2844" y="2643182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ПІВЕНЬ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25" name="Picture 5" descr="http://s4.pic4you.ru/y2014/07-29/24687/4518705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28"/>
            <a:ext cx="1643074" cy="251719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57356" y="2714620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27" name="Picture 7" descr="http://meteoweb.ru/astro/img/obs/moon20091015-2.jpg"/>
          <p:cNvPicPr>
            <a:picLocks noChangeAspect="1" noChangeArrowheads="1"/>
          </p:cNvPicPr>
          <p:nvPr/>
        </p:nvPicPr>
        <p:blipFill>
          <a:blip r:embed="rId4" cstate="print"/>
          <a:srcRect l="13883" r="11151"/>
          <a:stretch>
            <a:fillRect/>
          </a:stretch>
        </p:blipFill>
        <p:spPr bwMode="auto">
          <a:xfrm>
            <a:off x="4214810" y="571480"/>
            <a:ext cx="1928826" cy="1928826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357686" y="2643182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МІСЯЦЬ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58016" y="2500306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31" name="Picture 11" descr="http://blackver.com/pictures/pages/projects/murtiki/alfavit/d-letter-pics-history.jpg"/>
          <p:cNvPicPr>
            <a:picLocks noChangeAspect="1" noChangeArrowheads="1"/>
          </p:cNvPicPr>
          <p:nvPr/>
        </p:nvPicPr>
        <p:blipFill>
          <a:blip r:embed="rId5" cstate="print"/>
          <a:srcRect l="37500" t="18750" r="40000" b="40000"/>
          <a:stretch>
            <a:fillRect/>
          </a:stretch>
        </p:blipFill>
        <p:spPr bwMode="auto">
          <a:xfrm>
            <a:off x="6572264" y="1000108"/>
            <a:ext cx="2337971" cy="1428760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1785918" y="3857628"/>
            <a:ext cx="5000660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ПІ – РА – МІ - </a:t>
            </a:r>
            <a:r>
              <a:rPr lang="uk-UA" sz="2800" dirty="0" err="1" smtClean="0"/>
              <a:t>ДА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683568" y="476672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Список </a:t>
            </a:r>
            <a:r>
              <a:rPr lang="ru-RU" sz="3200" b="1" dirty="0" err="1"/>
              <a:t>використаних</a:t>
            </a:r>
            <a:r>
              <a:rPr lang="ru-RU" sz="3200" b="1" dirty="0"/>
              <a:t> </a:t>
            </a:r>
            <a:r>
              <a:rPr lang="ru-RU" sz="3200" b="1" dirty="0" err="1"/>
              <a:t>джерел</a:t>
            </a:r>
            <a:r>
              <a:rPr lang="ru-RU" sz="3200" b="1" dirty="0"/>
              <a:t> 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915816" y="1340768"/>
            <a:ext cx="30718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200" b="1" dirty="0" err="1">
                <a:cs typeface="Times New Roman" pitchFamily="18" charset="0"/>
              </a:rPr>
              <a:t>Інтернет-ресурси</a:t>
            </a:r>
            <a:r>
              <a:rPr lang="uk-UA" sz="2200" b="1" dirty="0">
                <a:cs typeface="Times New Roman" pitchFamily="18" charset="0"/>
              </a:rPr>
              <a:t>:</a:t>
            </a:r>
            <a:endParaRPr lang="uk-UA" sz="2200" dirty="0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77152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>
                <a:solidFill>
                  <a:srgbClr val="7030A0"/>
                </a:solidFill>
                <a:hlinkClick r:id="rId2"/>
              </a:rPr>
              <a:t>http://www.metodikinz.ru/</a:t>
            </a:r>
            <a:endParaRPr lang="uk-UA" sz="2200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>
                <a:solidFill>
                  <a:srgbClr val="7030A0"/>
                </a:solidFill>
                <a:hlinkClick r:id="rId3"/>
              </a:rPr>
              <a:t>www.kievskiyruo.edu.kh.ua/Files/downloads/</a:t>
            </a:r>
            <a:r>
              <a:rPr lang="ru-RU" sz="2200" dirty="0">
                <a:solidFill>
                  <a:srgbClr val="7030A0"/>
                </a:solidFill>
                <a:hlinkClick r:id="rId3"/>
              </a:rPr>
              <a:t>ТЕХНОЛОГІЯ%20РА</a:t>
            </a:r>
            <a:endParaRPr lang="ru-RU" sz="2200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2200" dirty="0"/>
              <a:t> </a:t>
            </a:r>
            <a:r>
              <a:rPr lang="en-US" sz="2200" dirty="0"/>
              <a:t>ua.textreferat.com/referat-13080.html </a:t>
            </a:r>
            <a:endParaRPr lang="uk-UA" sz="2200" dirty="0"/>
          </a:p>
          <a:p>
            <a:pPr>
              <a:buFont typeface="Wingdings" pitchFamily="2" charset="2"/>
              <a:buChar char="§"/>
            </a:pPr>
            <a:r>
              <a:rPr lang="uk-UA" sz="2200" dirty="0"/>
              <a:t> http:// </a:t>
            </a:r>
            <a:r>
              <a:rPr lang="uk-UA" sz="2200" dirty="0" err="1"/>
              <a:t>ua.textreferat.com</a:t>
            </a:r>
            <a:r>
              <a:rPr lang="uk-UA" sz="2200" dirty="0"/>
              <a:t>/referat-12417.html 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nebo.at.ua/</a:t>
            </a:r>
            <a:r>
              <a:rPr lang="en-US" sz="2200" dirty="0" err="1"/>
              <a:t>publ</a:t>
            </a:r>
            <a:r>
              <a:rPr lang="en-US" sz="2200" dirty="0"/>
              <a:t>/</a:t>
            </a:r>
            <a:r>
              <a:rPr lang="en-US" sz="2200" dirty="0" err="1"/>
              <a:t>pro_ditej</a:t>
            </a:r>
            <a:r>
              <a:rPr lang="en-US" sz="2200" dirty="0"/>
              <a:t>/</a:t>
            </a:r>
            <a:r>
              <a:rPr lang="en-US" sz="2200" dirty="0" err="1"/>
              <a:t>doshkilnjata</a:t>
            </a:r>
            <a:r>
              <a:rPr lang="en-US" sz="2200" dirty="0"/>
              <a:t>/</a:t>
            </a:r>
            <a:r>
              <a:rPr lang="en-US" sz="2200" dirty="0" err="1"/>
              <a:t>rozvivajuchi_sistem</a:t>
            </a:r>
            <a:r>
              <a:rPr lang="en-US" sz="2200" dirty="0" smtClean="0"/>
              <a:t>.</a:t>
            </a:r>
            <a:endParaRPr lang="uk-UA" sz="2200" dirty="0" smtClean="0"/>
          </a:p>
          <a:p>
            <a:pPr>
              <a:buFont typeface="Wingdings" pitchFamily="2" charset="2"/>
              <a:buChar char="§"/>
            </a:pPr>
            <a:endParaRPr lang="ru-RU" sz="2200" dirty="0"/>
          </a:p>
        </p:txBody>
      </p:sp>
      <p:pic>
        <p:nvPicPr>
          <p:cNvPr id="8" name="Picture 5" descr="D:\Сайт\96950326_so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0657" y="4437112"/>
            <a:ext cx="2653343" cy="227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Сайт\96950326_s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2653343" cy="22705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112" y="2967335"/>
            <a:ext cx="8027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ДЯКУЄМО ЗА УВАГУ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42976" y="468135"/>
            <a:ext cx="68580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етрадиційні методики раннього навчання читання: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dirty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Глена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Домана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800" dirty="0">
              <a:solidFill>
                <a:srgbClr val="7030A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Миколи Зайцева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7030A0"/>
                </a:solidFill>
                <a:latin typeface="Arial Black" pitchFamily="34" charset="0"/>
              </a:rPr>
              <a:t>Сесіль</a:t>
            </a:r>
            <a:r>
              <a:rPr lang="uk-UA" sz="28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uk-UA" sz="2800" dirty="0" err="1" smtClean="0">
                <a:solidFill>
                  <a:srgbClr val="7030A0"/>
                </a:solidFill>
                <a:latin typeface="Arial Black" pitchFamily="34" charset="0"/>
              </a:rPr>
              <a:t>Лупан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800" dirty="0">
              <a:solidFill>
                <a:srgbClr val="7030A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Людмили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Шелестової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800" dirty="0">
              <a:solidFill>
                <a:srgbClr val="7030A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Євгенія Чаплигіна.   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6" name="Picture 4" descr="D:\Сайт\spend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809614" cy="809614"/>
          </a:xfrm>
          <a:prstGeom prst="rect">
            <a:avLst/>
          </a:prstGeom>
          <a:noFill/>
        </p:spPr>
      </p:pic>
      <p:pic>
        <p:nvPicPr>
          <p:cNvPr id="7" name="Picture 4" descr="D:\Сайт\spend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809614" cy="809614"/>
          </a:xfrm>
          <a:prstGeom prst="rect">
            <a:avLst/>
          </a:prstGeom>
          <a:noFill/>
        </p:spPr>
      </p:pic>
      <p:pic>
        <p:nvPicPr>
          <p:cNvPr id="8" name="Picture 4" descr="D:\Сайт\spend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72008"/>
            <a:ext cx="809614" cy="809614"/>
          </a:xfrm>
          <a:prstGeom prst="rect">
            <a:avLst/>
          </a:prstGeom>
          <a:noFill/>
        </p:spPr>
      </p:pic>
      <p:pic>
        <p:nvPicPr>
          <p:cNvPr id="9" name="Picture 4" descr="D:\Сайт\spend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429264"/>
            <a:ext cx="809614" cy="809614"/>
          </a:xfrm>
          <a:prstGeom prst="rect">
            <a:avLst/>
          </a:prstGeom>
          <a:noFill/>
        </p:spPr>
      </p:pic>
      <p:pic>
        <p:nvPicPr>
          <p:cNvPr id="10" name="Picture 4" descr="D:\Сайт\spend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809614" cy="809614"/>
          </a:xfrm>
          <a:prstGeom prst="rect">
            <a:avLst/>
          </a:prstGeom>
          <a:noFill/>
        </p:spPr>
      </p:pic>
      <p:pic>
        <p:nvPicPr>
          <p:cNvPr id="3077" name="Picture 5" descr="D:\Сайт\96950326_so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2665883" cy="2281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5918" y="285728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  <a:latin typeface="Arial Black" pitchFamily="34" charset="0"/>
              </a:rPr>
              <a:t>Глена</a:t>
            </a:r>
            <a:r>
              <a:rPr lang="uk-UA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Arial Black" pitchFamily="34" charset="0"/>
              </a:rPr>
              <a:t>Домана</a:t>
            </a:r>
            <a:r>
              <a:rPr lang="uk-UA" sz="3600" dirty="0" smtClean="0">
                <a:solidFill>
                  <a:srgbClr val="002060"/>
                </a:solidFill>
                <a:latin typeface="Arial Black" pitchFamily="34" charset="0"/>
              </a:rPr>
              <a:t> карточки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100" name="Picture 4" descr="http://images.zakupka.com/i/firms/27/35/35081/pic_45148d9e2fda915_2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785926"/>
            <a:ext cx="2282633" cy="1928826"/>
          </a:xfrm>
          <a:prstGeom prst="rect">
            <a:avLst/>
          </a:prstGeom>
          <a:noFill/>
        </p:spPr>
      </p:pic>
      <p:pic>
        <p:nvPicPr>
          <p:cNvPr id="4102" name="Picture 6" descr="http://www.shpuntik.com.ua/sites/default/files/product/ma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429132"/>
            <a:ext cx="1941082" cy="1643074"/>
          </a:xfrm>
          <a:prstGeom prst="rect">
            <a:avLst/>
          </a:prstGeom>
          <a:noFill/>
        </p:spPr>
      </p:pic>
      <p:pic>
        <p:nvPicPr>
          <p:cNvPr id="4106" name="Picture 10" descr="http://erudite.com.ua/files/store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857760"/>
            <a:ext cx="2098020" cy="1500198"/>
          </a:xfrm>
          <a:prstGeom prst="rect">
            <a:avLst/>
          </a:prstGeom>
          <a:noFill/>
        </p:spPr>
      </p:pic>
      <p:pic>
        <p:nvPicPr>
          <p:cNvPr id="4108" name="Picture 12" descr="http://images.zakupka.com/i/firms/27/35/35081/pic_5fa5a9fed3acd79_200x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985" y="1357298"/>
            <a:ext cx="2451717" cy="2071702"/>
          </a:xfrm>
          <a:prstGeom prst="rect">
            <a:avLst/>
          </a:prstGeom>
          <a:noFill/>
        </p:spPr>
      </p:pic>
      <p:pic>
        <p:nvPicPr>
          <p:cNvPr id="4110" name="Picture 14" descr="http://www.uniki.com.ua/components/com_virtuemart/shop_image/product/a9d9151de11af8622cf5ee520cd760f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14280"/>
            <a:ext cx="1714512" cy="1714512"/>
          </a:xfrm>
          <a:prstGeom prst="rect">
            <a:avLst/>
          </a:prstGeom>
          <a:noFill/>
        </p:spPr>
      </p:pic>
      <p:pic>
        <p:nvPicPr>
          <p:cNvPr id="4112" name="Picture 16" descr="http://images.zakupka.com/i/firms/27/35/35081/pic_e7ac963f4d14f80_200x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428868"/>
            <a:ext cx="2158626" cy="1824040"/>
          </a:xfrm>
          <a:prstGeom prst="rect">
            <a:avLst/>
          </a:prstGeom>
          <a:noFill/>
        </p:spPr>
      </p:pic>
      <p:pic>
        <p:nvPicPr>
          <p:cNvPr id="4114" name="Picture 18" descr="http://i.ytimg.com/vi/7dnRy-9hgbE/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4929198"/>
            <a:ext cx="2669843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285728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Arial Black" pitchFamily="34" charset="0"/>
              </a:rPr>
              <a:t>Як навчити дитину читати за системою </a:t>
            </a:r>
            <a:r>
              <a:rPr lang="uk-UA" sz="3200" dirty="0" err="1">
                <a:solidFill>
                  <a:srgbClr val="002060"/>
                </a:solidFill>
                <a:latin typeface="Arial Black" pitchFamily="34" charset="0"/>
              </a:rPr>
              <a:t>Глена</a:t>
            </a:r>
            <a:r>
              <a:rPr lang="uk-UA" sz="32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Arial Black" pitchFamily="34" charset="0"/>
              </a:rPr>
              <a:t>Домана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71604" y="1846352"/>
            <a:ext cx="685804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Перший крок: окремі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</a:t>
            </a:r>
            <a:r>
              <a:rPr lang="uk-UA" sz="2000" i="1" dirty="0" smtClean="0"/>
              <a:t>(назви членів сім’ї, предмети побуту, особисті речі, частини тіла, домашні тварини або продукти харчування).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Другий крок: словосполучення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i="1" dirty="0" smtClean="0"/>
              <a:t>наприклад, «ОРАНЖЕВИЙ СЛОН» або «ЗЕЛЕНЕ ЯБЛУКО»).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Третій крок: прості речення 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2400" dirty="0" smtClean="0"/>
              <a:t>наприклад, </a:t>
            </a:r>
            <a:r>
              <a:rPr lang="uk-UA" sz="2000" dirty="0" smtClean="0"/>
              <a:t>«СЛОН ЇСТЬ»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Четвертий крок: поширені речення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П’ятий крок: книги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iconizer.net/files/VistaICO_Toolbar_Icons/thumb/128/Arrow-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647696" cy="647697"/>
          </a:xfrm>
          <a:prstGeom prst="rect">
            <a:avLst/>
          </a:prstGeom>
          <a:noFill/>
        </p:spPr>
      </p:pic>
      <p:pic>
        <p:nvPicPr>
          <p:cNvPr id="6" name="Picture 2" descr="http://iconizer.net/files/VistaICO_Toolbar_Icons/thumb/128/Arrow-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5016"/>
            <a:ext cx="647696" cy="647697"/>
          </a:xfrm>
          <a:prstGeom prst="rect">
            <a:avLst/>
          </a:prstGeom>
          <a:noFill/>
        </p:spPr>
      </p:pic>
      <p:pic>
        <p:nvPicPr>
          <p:cNvPr id="7" name="Picture 2" descr="http://iconizer.net/files/VistaICO_Toolbar_Icons/thumb/128/Arrow-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71942"/>
            <a:ext cx="647696" cy="647697"/>
          </a:xfrm>
          <a:prstGeom prst="rect">
            <a:avLst/>
          </a:prstGeom>
          <a:noFill/>
        </p:spPr>
      </p:pic>
      <p:pic>
        <p:nvPicPr>
          <p:cNvPr id="8" name="Picture 2" descr="http://iconizer.net/files/VistaICO_Toolbar_Icons/thumb/128/Arrow-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636"/>
            <a:ext cx="647696" cy="647697"/>
          </a:xfrm>
          <a:prstGeom prst="rect">
            <a:avLst/>
          </a:prstGeom>
          <a:noFill/>
        </p:spPr>
      </p:pic>
      <p:pic>
        <p:nvPicPr>
          <p:cNvPr id="9" name="Picture 2" descr="http://iconizer.net/files/VistaICO_Toolbar_Icons/thumb/128/Arrow-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71810"/>
            <a:ext cx="647696" cy="647697"/>
          </a:xfrm>
          <a:prstGeom prst="rect">
            <a:avLst/>
          </a:prstGeom>
          <a:noFill/>
        </p:spPr>
      </p:pic>
      <p:pic>
        <p:nvPicPr>
          <p:cNvPr id="10" name="Picture 5" descr="D:\Сайт\96950326_so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666696"/>
            <a:ext cx="2221295" cy="1900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51.radikal.ru/i131/1308/6f/2f83726c8b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2714595" cy="13369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643050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itchFamily="34" charset="0"/>
              </a:rPr>
              <a:t>СТІЛ</a:t>
            </a:r>
            <a:endParaRPr lang="uk-UA" sz="2400" dirty="0">
              <a:latin typeface="Arial Black" pitchFamily="34" charset="0"/>
            </a:endParaRPr>
          </a:p>
        </p:txBody>
      </p:sp>
      <p:pic>
        <p:nvPicPr>
          <p:cNvPr id="8" name="Picture 4" descr="http://www.biokamin26.ru/img/f690190b8d9711e3977f00f1d000f1d0-5f6187d9e7d711e3b34200f1d000f1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929198"/>
            <a:ext cx="3253951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0298" y="4500570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itchFamily="34" charset="0"/>
              </a:rPr>
              <a:t>КАРТИНА</a:t>
            </a:r>
            <a:endParaRPr lang="uk-UA" sz="2400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1928802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itchFamily="34" charset="0"/>
              </a:rPr>
              <a:t>акваріум</a:t>
            </a:r>
            <a:endParaRPr lang="uk-UA" sz="2400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1428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Вчимося читати за методикою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Сесіль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Лупан</a:t>
            </a: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2530" name="Picture 2" descr="http://img-fotki.yandex.ru/get/9313/16969765.159/0_7a7cc_8bf72044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285992"/>
            <a:ext cx="28575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Лупан\_BfTmhDE-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3686196" cy="2727785"/>
          </a:xfrm>
          <a:prstGeom prst="rect">
            <a:avLst/>
          </a:prstGeom>
          <a:noFill/>
        </p:spPr>
      </p:pic>
      <p:pic>
        <p:nvPicPr>
          <p:cNvPr id="29699" name="Picture 3" descr="E:\Лупан\gnwIn9uZ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00108"/>
            <a:ext cx="3398895" cy="2515182"/>
          </a:xfrm>
          <a:prstGeom prst="rect">
            <a:avLst/>
          </a:prstGeom>
          <a:noFill/>
        </p:spPr>
      </p:pic>
      <p:pic>
        <p:nvPicPr>
          <p:cNvPr id="29700" name="Picture 4" descr="E:\Лупан\lhNXivejx4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643314"/>
            <a:ext cx="3786214" cy="28017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63688" y="620688"/>
            <a:ext cx="6615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  <a:latin typeface="Arial Black" pitchFamily="34" charset="0"/>
              </a:rPr>
              <a:t>Алфавіт </a:t>
            </a:r>
            <a:r>
              <a:rPr lang="uk-UA" sz="4000" dirty="0" err="1" smtClean="0">
                <a:solidFill>
                  <a:srgbClr val="7030A0"/>
                </a:solidFill>
                <a:latin typeface="Arial Black" pitchFamily="34" charset="0"/>
              </a:rPr>
              <a:t>Сесіль</a:t>
            </a:r>
            <a:r>
              <a:rPr lang="uk-UA" sz="40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uk-UA" sz="4000" dirty="0" err="1" smtClean="0">
                <a:solidFill>
                  <a:srgbClr val="7030A0"/>
                </a:solidFill>
                <a:latin typeface="Arial Black" pitchFamily="34" charset="0"/>
              </a:rPr>
              <a:t>Лупан</a:t>
            </a:r>
            <a:endParaRPr lang="uk-UA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aitsev.com.ua/files/descr_img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2857500" cy="2486026"/>
          </a:xfrm>
          <a:prstGeom prst="rect">
            <a:avLst/>
          </a:prstGeom>
          <a:noFill/>
        </p:spPr>
      </p:pic>
      <p:pic>
        <p:nvPicPr>
          <p:cNvPr id="2052" name="Picture 4" descr="http://toloka.hurtom.com/photos/1209021635172121_f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000108"/>
            <a:ext cx="4214793" cy="3159661"/>
          </a:xfrm>
          <a:prstGeom prst="rect">
            <a:avLst/>
          </a:prstGeom>
          <a:noFill/>
        </p:spPr>
      </p:pic>
      <p:pic>
        <p:nvPicPr>
          <p:cNvPr id="2054" name="Picture 6" descr="http://elfik.by/sites/default/files/images/kubiki_zayce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571876"/>
            <a:ext cx="4163460" cy="3122595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95536" y="253255"/>
            <a:ext cx="8748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Що таке кубики Зайцева? 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404664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Constantia" pitchFamily="18" charset="0"/>
              </a:rPr>
              <a:t>Кубики поділяються за різними критеріями:</a:t>
            </a:r>
            <a:endParaRPr lang="ru-RU" sz="32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552" y="1700808"/>
            <a:ext cx="700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latin typeface="Constantia" pitchFamily="18" charset="0"/>
              </a:rPr>
              <a:t>- за об</a:t>
            </a:r>
            <a:r>
              <a:rPr lang="en-US" sz="2400" dirty="0">
                <a:latin typeface="Constantia" pitchFamily="18" charset="0"/>
              </a:rPr>
              <a:t>`</a:t>
            </a:r>
            <a:r>
              <a:rPr lang="uk-UA" sz="2400" dirty="0" err="1">
                <a:latin typeface="Constantia" pitchFamily="18" charset="0"/>
              </a:rPr>
              <a:t>ємом</a:t>
            </a:r>
            <a:r>
              <a:rPr lang="uk-UA" sz="2400" dirty="0">
                <a:latin typeface="Constantia" pitchFamily="18" charset="0"/>
              </a:rPr>
              <a:t>:  великі і </a:t>
            </a:r>
            <a:r>
              <a:rPr lang="uk-UA" sz="2000" dirty="0"/>
              <a:t>маленькі</a:t>
            </a:r>
            <a:r>
              <a:rPr lang="uk-UA" sz="2400" dirty="0">
                <a:latin typeface="Constantia" pitchFamily="18" charset="0"/>
              </a:rPr>
              <a:t>, великі подвійні  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2132856"/>
            <a:ext cx="507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latin typeface="Constantia" pitchFamily="18" charset="0"/>
              </a:rPr>
              <a:t>- за кольоровими ознаками: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6016" y="2204864"/>
            <a:ext cx="3500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dirty="0">
                <a:latin typeface="Constantia" pitchFamily="18" charset="0"/>
              </a:rPr>
              <a:t> “ </a:t>
            </a:r>
            <a:r>
              <a:rPr lang="uk-UA" sz="2400" dirty="0" err="1">
                <a:latin typeface="Constantia" pitchFamily="18" charset="0"/>
              </a:rPr>
              <a:t>золотий”</a:t>
            </a:r>
            <a:r>
              <a:rPr lang="uk-UA" sz="2400" dirty="0">
                <a:latin typeface="Constantia" pitchFamily="18" charset="0"/>
              </a:rPr>
              <a:t> – жовтий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>
                <a:latin typeface="Constantia" pitchFamily="18" charset="0"/>
              </a:rPr>
              <a:t> </a:t>
            </a:r>
            <a:r>
              <a:rPr lang="uk-UA" sz="2400" dirty="0" err="1">
                <a:latin typeface="Constantia" pitchFamily="18" charset="0"/>
              </a:rPr>
              <a:t>“залізний”</a:t>
            </a:r>
            <a:r>
              <a:rPr lang="uk-UA" sz="2400" dirty="0">
                <a:latin typeface="Constantia" pitchFamily="18" charset="0"/>
              </a:rPr>
              <a:t> – сірий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>
                <a:latin typeface="Constantia" pitchFamily="18" charset="0"/>
              </a:rPr>
              <a:t> </a:t>
            </a:r>
            <a:r>
              <a:rPr lang="uk-UA" sz="2400" dirty="0" err="1">
                <a:latin typeface="Constantia" pitchFamily="18" charset="0"/>
              </a:rPr>
              <a:t>“дерв</a:t>
            </a:r>
            <a:r>
              <a:rPr lang="en-US" sz="2400" dirty="0">
                <a:latin typeface="Constantia" pitchFamily="18" charset="0"/>
              </a:rPr>
              <a:t>`</a:t>
            </a:r>
            <a:r>
              <a:rPr lang="uk-UA" sz="2400" dirty="0" err="1">
                <a:latin typeface="Constantia" pitchFamily="18" charset="0"/>
              </a:rPr>
              <a:t>яно</a:t>
            </a:r>
            <a:r>
              <a:rPr lang="uk-UA" sz="2400" dirty="0">
                <a:latin typeface="Constantia" pitchFamily="18" charset="0"/>
              </a:rPr>
              <a:t> - </a:t>
            </a:r>
            <a:r>
              <a:rPr lang="uk-UA" sz="2400" dirty="0" err="1">
                <a:latin typeface="Constantia" pitchFamily="18" charset="0"/>
              </a:rPr>
              <a:t>золотий”</a:t>
            </a:r>
            <a:endParaRPr lang="uk-UA" sz="2400" dirty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2400" dirty="0">
                <a:latin typeface="Constantia" pitchFamily="18" charset="0"/>
              </a:rPr>
              <a:t>  </a:t>
            </a:r>
            <a:r>
              <a:rPr lang="uk-UA" sz="2400" dirty="0" err="1">
                <a:latin typeface="Constantia" pitchFamily="18" charset="0"/>
              </a:rPr>
              <a:t>“залізо</a:t>
            </a:r>
            <a:r>
              <a:rPr lang="uk-UA" sz="2400" dirty="0">
                <a:latin typeface="Constantia" pitchFamily="18" charset="0"/>
              </a:rPr>
              <a:t> – дерев</a:t>
            </a:r>
            <a:r>
              <a:rPr lang="en-US" sz="2400" dirty="0">
                <a:latin typeface="Constantia" pitchFamily="18" charset="0"/>
              </a:rPr>
              <a:t>`</a:t>
            </a:r>
            <a:r>
              <a:rPr lang="uk-UA" sz="2400" dirty="0" err="1">
                <a:latin typeface="Constantia" pitchFamily="18" charset="0"/>
              </a:rPr>
              <a:t>яний”</a:t>
            </a:r>
            <a:r>
              <a:rPr lang="uk-UA" sz="2400" dirty="0">
                <a:latin typeface="Constantia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ru-RU" sz="2400" dirty="0">
              <a:latin typeface="Constant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3568" y="4005064"/>
            <a:ext cx="7500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latin typeface="Constantia" pitchFamily="18" charset="0"/>
              </a:rPr>
              <a:t>- за звучанням наповнювача, яка сприймається   пальцями рук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611560" y="4869160"/>
            <a:ext cx="7072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nstantia" pitchFamily="18" charset="0"/>
              </a:rPr>
              <a:t>- за вагою</a:t>
            </a:r>
            <a:endParaRPr lang="ru-RU" sz="2400">
              <a:latin typeface="Constantia" pitchFamily="18" charset="0"/>
            </a:endParaRPr>
          </a:p>
        </p:txBody>
      </p:sp>
      <p:pic>
        <p:nvPicPr>
          <p:cNvPr id="11" name="Picture 5" descr="D:\Сайт\96950326_s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657" y="4365104"/>
            <a:ext cx="2653343" cy="227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813" y="785813"/>
            <a:ext cx="7143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dirty="0"/>
              <a:t>Склади розташовані у таблицях, зіставляючи і співвідносячи їх за: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0" y="1785938"/>
            <a:ext cx="4000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sz="2800"/>
              <a:t>дзвінкістю</a:t>
            </a:r>
          </a:p>
          <a:p>
            <a:pPr>
              <a:buFontTx/>
              <a:buChar char="-"/>
            </a:pPr>
            <a:r>
              <a:rPr lang="uk-UA" sz="2800"/>
              <a:t>глухістю</a:t>
            </a:r>
          </a:p>
          <a:p>
            <a:pPr>
              <a:buFontTx/>
              <a:buChar char="-"/>
            </a:pPr>
            <a:r>
              <a:rPr lang="uk-UA" sz="2800"/>
              <a:t> твердістю</a:t>
            </a:r>
          </a:p>
          <a:p>
            <a:pPr>
              <a:buFontTx/>
              <a:buChar char="-"/>
            </a:pPr>
            <a:r>
              <a:rPr lang="uk-UA" sz="2800"/>
              <a:t> м</a:t>
            </a:r>
            <a:r>
              <a:rPr lang="en-US" sz="2800"/>
              <a:t>`</a:t>
            </a:r>
            <a:r>
              <a:rPr lang="uk-UA" sz="2800"/>
              <a:t>якістю</a:t>
            </a:r>
            <a:endParaRPr lang="ru-RU" sz="2800"/>
          </a:p>
        </p:txBody>
      </p:sp>
      <p:pic>
        <p:nvPicPr>
          <p:cNvPr id="7" name="Picture 5" descr="E:\документи\Презентація\табл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571604" y="3714752"/>
            <a:ext cx="5572164" cy="1928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</TotalTime>
  <Words>379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Logvinova</cp:lastModifiedBy>
  <cp:revision>54</cp:revision>
  <dcterms:created xsi:type="dcterms:W3CDTF">2015-03-23T11:29:55Z</dcterms:created>
  <dcterms:modified xsi:type="dcterms:W3CDTF">2017-04-25T11:21:47Z</dcterms:modified>
</cp:coreProperties>
</file>