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3"/>
  </p:notesMasterIdLst>
  <p:handoutMasterIdLst>
    <p:handoutMasterId r:id="rId14"/>
  </p:handoutMasterIdLst>
  <p:sldIdLst>
    <p:sldId id="357" r:id="rId2"/>
    <p:sldId id="256" r:id="rId3"/>
    <p:sldId id="350" r:id="rId4"/>
    <p:sldId id="349" r:id="rId5"/>
    <p:sldId id="351" r:id="rId6"/>
    <p:sldId id="355" r:id="rId7"/>
    <p:sldId id="354" r:id="rId8"/>
    <p:sldId id="358" r:id="rId9"/>
    <p:sldId id="352" r:id="rId10"/>
    <p:sldId id="353" r:id="rId11"/>
    <p:sldId id="356" r:id="rId12"/>
  </p:sldIdLst>
  <p:sldSz cx="9144000" cy="6858000" type="screen4x3"/>
  <p:notesSz cx="6858000" cy="9144000"/>
  <p:defaultTextStyle>
    <a:defPPr>
      <a:defRPr lang="ko-K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3399FF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66CCFF"/>
    <a:srgbClr val="3399FF"/>
    <a:srgbClr val="99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599" autoAdjust="0"/>
  </p:normalViewPr>
  <p:slideViewPr>
    <p:cSldViewPr>
      <p:cViewPr>
        <p:scale>
          <a:sx n="100" d="100"/>
          <a:sy n="100" d="100"/>
        </p:scale>
        <p:origin x="-510" y="1230"/>
      </p:cViewPr>
      <p:guideLst>
        <p:guide orient="horz" pos="2160"/>
        <p:guide pos="2880"/>
        <p:guide pos="3168"/>
        <p:guide pos="7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42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latinLnBrk="1">
              <a:defRPr kumimoji="1" sz="120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</a:defRPr>
            </a:lvl1pPr>
          </a:lstStyle>
          <a:p>
            <a:endParaRPr lang="it-IT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latinLnBrk="1">
              <a:defRPr kumimoji="1" sz="120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</a:defRPr>
            </a:lvl1pPr>
          </a:lstStyle>
          <a:p>
            <a:endParaRPr lang="it-IT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latinLnBrk="1">
              <a:defRPr kumimoji="1" sz="120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</a:defRPr>
            </a:lvl1pPr>
          </a:lstStyle>
          <a:p>
            <a:endParaRPr lang="it-IT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latinLnBrk="1">
              <a:defRPr kumimoji="1" sz="120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</a:defRPr>
            </a:lvl1pPr>
          </a:lstStyle>
          <a:p>
            <a:fld id="{52193AD1-8F3E-437D-A414-F9D36B19410B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38446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latinLnBrk="1">
              <a:defRPr kumimoji="1"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latinLnBrk="1">
              <a:defRPr kumimoji="1"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latinLnBrk="1">
              <a:defRPr kumimoji="1"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latinLnBrk="1">
              <a:defRPr kumimoji="1" sz="1200">
                <a:latin typeface="Times New Roman" pitchFamily="18" charset="0"/>
              </a:defRPr>
            </a:lvl1pPr>
          </a:lstStyle>
          <a:p>
            <a:fld id="{8153B0CD-6AE5-4A96-A084-6AB707E5A36D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023068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272DB9-67E5-46D5-8801-9A8DD8DC5800}" type="slidenum">
              <a:rPr lang="it-IT"/>
              <a:pPr/>
              <a:t>2</a:t>
            </a:fld>
            <a:endParaRPr lang="it-IT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3B0CD-6AE5-4A96-A084-6AB707E5A36D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99563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4A280AA-F3F7-48A0-A7E3-6311D6D3FE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98C68F-2DCB-4EEB-B689-1C1B38F30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FBCB9C-D9F6-42DC-80BA-DC448B327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6DF3DE-0AC8-47AA-9AE7-DC1F2C716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FFE1843-48E6-4F42-A67A-98572BA6B8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86517B-F980-485C-959B-3DC709AD63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69209-23CD-4CEB-BBAE-022FEDB65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F832C7-4DEF-47DB-AAE0-2CDBDF1B0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A7142-EF01-416D-8B54-45965252AE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5EC0BF-78B0-4A00-90EE-4A7B90A1A0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A15B24-FE26-4006-A95E-69087CFB59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453FB1F-5D1D-4E51-9290-6C50A36E68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9684" y="2204864"/>
            <a:ext cx="66967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Ведення ділової документації музичного керівника ДНЗ</a:t>
            </a:r>
            <a:endParaRPr lang="uk-UA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836712"/>
            <a:ext cx="849694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ctr" eaLnBrk="1" hangingPunct="1">
              <a:lnSpc>
                <a:spcPct val="90000"/>
              </a:lnSpc>
              <a:defRPr/>
            </a:pP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Відділ освіти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Олександрійської райдержадміністрації</a:t>
            </a:r>
            <a:endParaRPr lang="uk-UA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90000"/>
              </a:lnSpc>
              <a:defRPr/>
            </a:pP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Районний методичний кабінет</a:t>
            </a:r>
          </a:p>
        </p:txBody>
      </p:sp>
      <p:pic>
        <p:nvPicPr>
          <p:cNvPr id="6" name="Picture 4" descr="F:\фонограми\анімашки\девочка анимація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789040"/>
            <a:ext cx="2464040" cy="2910116"/>
          </a:xfrm>
          <a:prstGeom prst="ellipse">
            <a:avLst/>
          </a:prstGeom>
          <a:noFill/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xmlns="" val="117060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1684" y="335845"/>
            <a:ext cx="78488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Свята і розваги </a:t>
            </a: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(фізкультурні, музичні, літературно-музичні) зазви­чай плануються як окремий розділ чи додаток до річного плану роботи дошкільного закладу. 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uk-UA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Найзручнішою </a:t>
            </a: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формою таких планів є графічна. Тут варто зазначити місяць, до проведення, види і теми дозвіль, вікові групи; у графі "Примітки" педагог робить записи про можливі зміни в строках, тематиці, підготовчу 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роботу. </a:t>
            </a:r>
          </a:p>
          <a:p>
            <a:pPr algn="just"/>
            <a:endParaRPr lang="uk-UA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Сценарії </a:t>
            </a: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дозвіль розробляються окремо.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3933056"/>
            <a:ext cx="76773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Орієнтовна схема планування свят і розваг (фізкультурних, музичних, літературно-музичних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17638582"/>
              </p:ext>
            </p:extLst>
          </p:nvPr>
        </p:nvGraphicFramePr>
        <p:xfrm>
          <a:off x="424384" y="5133385"/>
          <a:ext cx="8064895" cy="5760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60875"/>
                <a:gridCol w="1070287"/>
                <a:gridCol w="2615324"/>
                <a:gridCol w="1899843"/>
                <a:gridCol w="1318566"/>
              </a:tblGrid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spc="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Місяць</a:t>
                      </a:r>
                      <a:endParaRPr lang="uk-UA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spc="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lang="uk-UA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spc="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Види і тема дозвілля</a:t>
                      </a:r>
                      <a:endParaRPr lang="uk-UA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spc="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Вікові групи</a:t>
                      </a:r>
                      <a:endParaRPr lang="uk-UA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spc="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Примітки</a:t>
                      </a:r>
                      <a:endParaRPr lang="uk-UA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Picture 2" descr="F:\фонограми\анімашки\мульти анимація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7856" y="3212976"/>
            <a:ext cx="1296144" cy="18516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89037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6120" y="908720"/>
            <a:ext cx="597666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uk-UA" sz="4400" b="1" dirty="0" smtClean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uk-UA" sz="4400" b="1" dirty="0" smtClean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uk-UA" sz="4400" b="1" dirty="0" smtClean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uk-UA" sz="4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Дякую </a:t>
            </a:r>
            <a:r>
              <a:rPr lang="uk-UA" sz="44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увагу!</a:t>
            </a:r>
          </a:p>
        </p:txBody>
      </p:sp>
      <p:pic>
        <p:nvPicPr>
          <p:cNvPr id="3" name="Picture 2" descr="F:\фонограми\анімашки\мульти анимація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645024"/>
            <a:ext cx="1800200" cy="25717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2699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548680"/>
            <a:ext cx="8100392" cy="5339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Відповідно </a:t>
            </a: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Примірної інструкції з </a:t>
            </a:r>
            <a:r>
              <a:rPr lang="uk-UA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діловодства у дошкільних навчальних 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закладах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аказ </a:t>
            </a: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Міністерства освіти і  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науки, молоді </a:t>
            </a: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 спорту</a:t>
            </a:r>
            <a:r>
              <a:rPr lang="uk-UA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від 01.10.2012  </a:t>
            </a:r>
            <a:r>
              <a:rPr lang="uk-UA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1059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для </a:t>
            </a: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музичних керівників є обов’язкова  така документація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uk-UA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uk-UA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uk-UA" sz="2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uk-UA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2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uk-UA" sz="2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проведення масових заходів, дійств музично-естетичного </a:t>
            </a:r>
            <a:r>
              <a:rPr lang="uk-UA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циклу.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Картотека методичних розробок (</a:t>
            </a:r>
            <a:r>
              <a:rPr lang="uk-UA" sz="2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конспекти різних видів роботи </a:t>
            </a:r>
            <a:r>
              <a:rPr lang="uk-UA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uk-UA" sz="2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дітьми, </a:t>
            </a:r>
            <a:r>
              <a:rPr lang="uk-UA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сценарії музичних свят </a:t>
            </a:r>
            <a:r>
              <a:rPr lang="uk-UA" sz="2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тощо), </a:t>
            </a:r>
            <a:r>
              <a:rPr lang="uk-UA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музично-дидактичних ігор.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Графік	</a:t>
            </a:r>
            <a:r>
              <a:rPr lang="uk-UA" sz="2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оботи </a:t>
            </a:r>
            <a:r>
              <a:rPr lang="uk-UA" sz="2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музичного залу, затверджений керівником закладу</a:t>
            </a:r>
            <a:r>
              <a:rPr lang="uk-UA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kumimoji="1" lang="en-US" altLang="ko-KR" sz="2200" b="1" i="1" dirty="0">
              <a:solidFill>
                <a:srgbClr val="3399FF"/>
              </a:solidFill>
              <a:latin typeface="굴림" pitchFamily="50" charset="-127"/>
            </a:endParaRPr>
          </a:p>
          <a:p>
            <a:pPr algn="ctr" latinLnBrk="1">
              <a:spcBef>
                <a:spcPct val="50000"/>
              </a:spcBef>
            </a:pPr>
            <a:endParaRPr kumimoji="1" lang="en-US" altLang="ko-KR" sz="1400" b="1" dirty="0">
              <a:solidFill>
                <a:srgbClr val="3399FF"/>
              </a:solidFill>
              <a:latin typeface="굴림" pitchFamily="50" charset="-127"/>
            </a:endParaRPr>
          </a:p>
        </p:txBody>
      </p:sp>
      <p:pic>
        <p:nvPicPr>
          <p:cNvPr id="3" name="Picture 2" descr="F:\фонограми\анімашки\мульти анимація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1040" y="4581128"/>
            <a:ext cx="1432960" cy="2047085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504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7188" y="260648"/>
            <a:ext cx="81369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Відповідно до “Примірної інструкції з діловодства у дошкільних навчальних закладах”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 згідно з методикою музичного виховання у дошкільному навчальному закладі робота музкерівника регламентується 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календарним планом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який є основним.</a:t>
            </a:r>
          </a:p>
          <a:p>
            <a:pPr algn="just"/>
            <a:endParaRPr lang="uk-UA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Форма 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календарного плану </a:t>
            </a:r>
            <a:r>
              <a:rPr lang="uk-UA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затверджується</a:t>
            </a:r>
          </a:p>
          <a:p>
            <a:r>
              <a:rPr lang="uk-UA" sz="24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І-ою</a:t>
            </a:r>
            <a:r>
              <a:rPr lang="uk-UA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педагогічною радою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враховуючи досвід</a:t>
            </a:r>
          </a:p>
          <a:p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роботи, обізнаність з вимогами програми тощо. </a:t>
            </a:r>
            <a:endParaRPr lang="uk-UA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Календарний план складається </a:t>
            </a:r>
          </a:p>
          <a:p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відповідно до програми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за якою працює</a:t>
            </a:r>
          </a:p>
          <a:p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дошкільний заклад. </a:t>
            </a:r>
            <a:endParaRPr lang="uk-UA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Надається право при плануванні проявляти </a:t>
            </a:r>
          </a:p>
          <a:p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творчість, ініціативу, враховуючи сучасні</a:t>
            </a:r>
          </a:p>
          <a:p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вимоги до розвитку дітей дошкільного віку. </a:t>
            </a:r>
            <a:endParaRPr lang="uk-UA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F:\фонограми\анімашки\мульти анимація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789040"/>
            <a:ext cx="1800200" cy="25717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5279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1436" y="889843"/>
            <a:ext cx="86409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лани </a:t>
            </a: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навчально-виховної роботи 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розробляються </a:t>
            </a: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кожної вікової гру­пи окремо. </a:t>
            </a:r>
            <a:endParaRPr lang="uk-UA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uk-UA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є паралельні вікові групи, то складається для них один план з диференціацією завдань, в залежності від складу групи, кількості дітей, рівня їх розвитку тощо, на період від 1-2 тижнів до 1 місяця. </a:t>
            </a:r>
            <a:endParaRPr lang="uk-UA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 музкерівника узгоджується </a:t>
            </a: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 планами роботи вихователів. </a:t>
            </a:r>
            <a:endParaRPr lang="uk-UA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 ньому мають </a:t>
            </a:r>
            <a:r>
              <a:rPr lang="uk-UA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бути відоб­ражені різні 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форми роботи </a:t>
            </a:r>
            <a:r>
              <a:rPr lang="uk-UA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 дітьми: </a:t>
            </a:r>
            <a:endParaRPr lang="uk-UA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заняття</a:t>
            </a:r>
            <a:r>
              <a:rPr lang="uk-UA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uk-UA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індивідуальна робота,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свята </a:t>
            </a:r>
            <a:r>
              <a:rPr lang="uk-UA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розваги.   </a:t>
            </a:r>
            <a:endParaRPr lang="uk-UA" sz="2400" b="1" dirty="0">
              <a:solidFill>
                <a:srgbClr val="C00000"/>
              </a:solidFill>
            </a:endParaRPr>
          </a:p>
        </p:txBody>
      </p:sp>
      <p:pic>
        <p:nvPicPr>
          <p:cNvPr id="3" name="Picture 2" descr="F:\фонограми\анімашки\мульти анимація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077072"/>
            <a:ext cx="1598578" cy="22836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8566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272" y="476672"/>
            <a:ext cx="8820472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Практика </a:t>
            </a:r>
            <a:r>
              <a:rPr lang="uk-UA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свідчить і про раціональність щомісячного </a:t>
            </a:r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перспективного</a:t>
            </a:r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планування </a:t>
            </a:r>
            <a:r>
              <a:rPr lang="uk-UA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програмового матеріалу до занять, що значно заощаджує час досвідченого педагога, вивільняє його для практичної роботи з дітьми. </a:t>
            </a:r>
            <a:endParaRPr lang="uk-UA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При </a:t>
            </a:r>
            <a:r>
              <a:rPr lang="uk-UA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цьому музичний керівник один раз на початку місяця визначає всі завдання з </a:t>
            </a:r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навчан0ня дітей: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uk-UA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слухання </a:t>
            </a:r>
            <a:r>
              <a:rPr lang="uk-UA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музики, </a:t>
            </a:r>
            <a:endParaRPr lang="uk-UA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uk-UA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співів</a:t>
            </a:r>
            <a:r>
              <a:rPr lang="uk-UA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uk-UA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uk-UA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музично-ритмічних </a:t>
            </a:r>
            <a:r>
              <a:rPr lang="uk-UA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рухів, </a:t>
            </a:r>
            <a:endParaRPr lang="uk-UA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uk-UA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гри </a:t>
            </a:r>
            <a:r>
              <a:rPr lang="uk-UA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музичних інструментах, </a:t>
            </a:r>
            <a:endParaRPr lang="uk-UA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uk-UA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розвитку </a:t>
            </a:r>
            <a:r>
              <a:rPr lang="uk-UA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пісенної, музично-ігрової, </a:t>
            </a:r>
            <a:endParaRPr lang="uk-UA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танцювальної творчості </a:t>
            </a:r>
          </a:p>
          <a:p>
            <a:pPr algn="just"/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uk-UA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відбирає потрібний програмовий репертуар до кожного виду дитячої музичної діяльності, який буде опрацьовуватись на заняттях упродовж цього </a:t>
            </a:r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місяця. </a:t>
            </a:r>
          </a:p>
          <a:p>
            <a:pPr algn="just"/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З </a:t>
            </a:r>
            <a:r>
              <a:rPr lang="uk-UA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метою відображення періодичності подання репертуару з кожного виду музичної діяльності відповідно до етапів його розучування (</a:t>
            </a:r>
            <a:r>
              <a:rPr lang="uk-UA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первинне ознайомлення, поглиблене розучування, закріплення</a:t>
            </a:r>
            <a:r>
              <a:rPr lang="uk-UA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та складності музичного твору треба у графі "Примітки" навпроти кожного твору зазначати кількість занять, відведених для його опрацювання</a:t>
            </a:r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0767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476672"/>
            <a:ext cx="88569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C00000"/>
                </a:solidFill>
              </a:rPr>
              <a:t>Орієнтовна схема </a:t>
            </a:r>
            <a:endParaRPr lang="uk-UA" sz="2400" b="1" dirty="0" smtClean="0">
              <a:solidFill>
                <a:srgbClr val="C00000"/>
              </a:solidFill>
            </a:endParaRPr>
          </a:p>
          <a:p>
            <a:pPr algn="ctr"/>
            <a:r>
              <a:rPr lang="uk-UA" sz="2400" b="1" dirty="0" smtClean="0">
                <a:solidFill>
                  <a:srgbClr val="C00000"/>
                </a:solidFill>
              </a:rPr>
              <a:t>календарного </a:t>
            </a:r>
            <a:r>
              <a:rPr lang="uk-UA" sz="2400" b="1" dirty="0">
                <a:solidFill>
                  <a:srgbClr val="C00000"/>
                </a:solidFill>
              </a:rPr>
              <a:t>планування </a:t>
            </a:r>
            <a:endParaRPr lang="uk-UA" sz="2400" b="1" dirty="0" smtClean="0">
              <a:solidFill>
                <a:srgbClr val="C00000"/>
              </a:solidFill>
            </a:endParaRPr>
          </a:p>
          <a:p>
            <a:pPr algn="ctr"/>
            <a:r>
              <a:rPr lang="uk-UA" sz="2400" b="1" dirty="0" smtClean="0">
                <a:solidFill>
                  <a:srgbClr val="C00000"/>
                </a:solidFill>
              </a:rPr>
              <a:t>програмового </a:t>
            </a:r>
            <a:r>
              <a:rPr lang="uk-UA" sz="2400" b="1" dirty="0">
                <a:solidFill>
                  <a:srgbClr val="C00000"/>
                </a:solidFill>
              </a:rPr>
              <a:t>матеріалу </a:t>
            </a:r>
            <a:endParaRPr lang="uk-UA" sz="2400" dirty="0">
              <a:solidFill>
                <a:srgbClr val="C00000"/>
              </a:solidFill>
            </a:endParaRPr>
          </a:p>
          <a:p>
            <a:pPr algn="ctr"/>
            <a:r>
              <a:rPr lang="uk-UA" sz="2400" b="1" dirty="0">
                <a:solidFill>
                  <a:srgbClr val="C00000"/>
                </a:solidFill>
              </a:rPr>
              <a:t>для занять з музичного виховання</a:t>
            </a:r>
            <a:endParaRPr lang="uk-UA" sz="2400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76279228"/>
              </p:ext>
            </p:extLst>
          </p:nvPr>
        </p:nvGraphicFramePr>
        <p:xfrm>
          <a:off x="269776" y="2334364"/>
          <a:ext cx="8496944" cy="96017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00101"/>
                <a:gridCol w="2200102"/>
                <a:gridCol w="1720478"/>
                <a:gridCol w="1386759"/>
                <a:gridCol w="989504"/>
              </a:tblGrid>
              <a:tr h="9601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Місяць, дата проведення заняття</a:t>
                      </a:r>
                      <a:endParaRPr lang="uk-UA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Види музичної діяльності</a:t>
                      </a:r>
                      <a:endParaRPr lang="uk-UA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грамові </a:t>
                      </a: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завдання</a:t>
                      </a:r>
                      <a:endParaRPr lang="uk-UA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Репер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туар</a:t>
                      </a:r>
                      <a:endParaRPr lang="uk-UA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міт</a:t>
                      </a:r>
                      <a:endParaRPr lang="uk-UA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</a:t>
                      </a:r>
                      <a:endParaRPr lang="uk-UA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63542400"/>
              </p:ext>
            </p:extLst>
          </p:nvPr>
        </p:nvGraphicFramePr>
        <p:xfrm>
          <a:off x="395536" y="4221088"/>
          <a:ext cx="8496944" cy="194421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00101"/>
                <a:gridCol w="2912467"/>
                <a:gridCol w="1800200"/>
                <a:gridCol w="1584176"/>
              </a:tblGrid>
              <a:tr h="19442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Види музичної діяльності</a:t>
                      </a:r>
                      <a:endParaRPr lang="uk-UA" sz="20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Програмові завдання</a:t>
                      </a:r>
                      <a:endParaRPr lang="uk-UA" sz="20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Репертуар</a:t>
                      </a:r>
                      <a:endParaRPr lang="uk-UA" sz="20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мітки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(первинне ознайомлення, поглиблене розучування, закріплення)</a:t>
                      </a:r>
                      <a:endParaRPr lang="uk-UA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547664" y="3573016"/>
            <a:ext cx="5703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uk-UA" sz="2000" b="1" dirty="0" smtClean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Або: </a:t>
            </a:r>
            <a:r>
              <a:rPr lang="uk-UA" sz="2000" b="1" dirty="0">
                <a:solidFill>
                  <a:srgbClr val="FFFF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</a:t>
            </a:r>
            <a:r>
              <a:rPr lang="uk-UA" sz="2000" b="1" dirty="0" smtClean="0">
                <a:solidFill>
                  <a:srgbClr val="FFFF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ісяць</a:t>
            </a:r>
            <a:r>
              <a:rPr lang="uk-UA" sz="2000" b="1" dirty="0">
                <a:solidFill>
                  <a:srgbClr val="FFFF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, дата проведення заняття</a:t>
            </a:r>
            <a:endParaRPr lang="uk-UA" sz="2000" b="1" dirty="0">
              <a:solidFill>
                <a:srgbClr val="FFFFFF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9249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77870088"/>
              </p:ext>
            </p:extLst>
          </p:nvPr>
        </p:nvGraphicFramePr>
        <p:xfrm>
          <a:off x="323528" y="260648"/>
          <a:ext cx="8496944" cy="64898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/>
                <a:gridCol w="1296144"/>
                <a:gridCol w="2592288"/>
                <a:gridCol w="2045145"/>
                <a:gridCol w="1084237"/>
                <a:gridCol w="831058"/>
              </a:tblGrid>
              <a:tr h="158417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Види</a:t>
                      </a:r>
                      <a:endParaRPr lang="uk-UA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діяльності</a:t>
                      </a:r>
                      <a:endParaRPr lang="uk-UA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466" marR="20466" marT="6822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Програмові завдання</a:t>
                      </a:r>
                      <a:endParaRPr lang="uk-UA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466" marR="20466" marT="682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Музичний матеріал</a:t>
                      </a:r>
                      <a:endParaRPr lang="uk-UA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466" marR="20466" marT="682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r>
                        <a:rPr lang="uk-UA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</a:t>
                      </a:r>
                      <a:endParaRPr lang="uk-UA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(первинне ознайомлення, поглиблене розучування, закріплення)</a:t>
                      </a:r>
                      <a:endParaRPr lang="uk-UA" sz="11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466" marR="20466" marT="682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r>
                        <a:rPr lang="uk-UA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</a:t>
                      </a:r>
                      <a:endParaRPr lang="uk-UA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(первинне ознайомлення, поглиблене розучування, </a:t>
                      </a:r>
                      <a:r>
                        <a:rPr lang="uk-UA" sz="110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закріп</a:t>
                      </a:r>
                      <a:endParaRPr lang="en-US" sz="1100" dirty="0" smtClean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err="1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лення</a:t>
                      </a:r>
                      <a:r>
                        <a:rPr lang="uk-UA" sz="1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uk-UA" sz="11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466" marR="20466" marT="6822" marB="0" anchor="ctr"/>
                </a:tc>
              </a:tr>
              <a:tr h="759442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Музична скринька</a:t>
                      </a:r>
                      <a:endParaRPr lang="uk-UA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466" marR="20466" marT="6822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Слухання</a:t>
                      </a:r>
                      <a:endParaRPr lang="uk-UA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466" marR="20466" marT="6822" marB="0"/>
                </a:tc>
                <a:tc>
                  <a:txBody>
                    <a:bodyPr/>
                    <a:lstStyle/>
                    <a:p>
                      <a:r>
                        <a:rPr lang="uk-UA" sz="105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Вчити дітей образному сприйняттю музики (про що розповідає музика?).</a:t>
                      </a:r>
                      <a:endParaRPr lang="uk-UA" sz="105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05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Формувати уявлення про зміст одночастної музики.</a:t>
                      </a:r>
                      <a:endParaRPr lang="uk-UA" sz="105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466" marR="20466" marT="6822" marB="0"/>
                </a:tc>
                <a:tc>
                  <a:txBody>
                    <a:bodyPr/>
                    <a:lstStyle/>
                    <a:p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uk-UA" sz="105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«Труба і барабан»</a:t>
                      </a:r>
                      <a:endParaRPr lang="uk-UA" sz="105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uk-UA" sz="105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муз. Д. Кабалевського</a:t>
                      </a:r>
                      <a:endParaRPr lang="uk-UA" sz="105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uk-UA" sz="105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2.«Скакалочка» муз. В. Косенка</a:t>
                      </a:r>
                      <a:endParaRPr lang="uk-UA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466" marR="20466" marT="682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uk-UA" sz="1050" i="1" dirty="0" smtClean="0"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первинне ознайомлення</a:t>
                      </a:r>
                      <a:endParaRPr lang="en-US" sz="1050" i="1" dirty="0" smtClean="0"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i="1" dirty="0" smtClean="0"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закріплення</a:t>
                      </a:r>
                      <a:endParaRPr lang="uk-UA" sz="1050" i="1" dirty="0"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466" marR="20466" marT="682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466" marR="20466" marT="6822" marB="0"/>
                </a:tc>
              </a:tr>
              <a:tr h="248317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Пісенна райдуга</a:t>
                      </a:r>
                      <a:endParaRPr lang="uk-UA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466" marR="20466" marT="6822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Вправи на розвиток </a:t>
                      </a:r>
                      <a:endParaRPr lang="uk-UA" sz="12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слуху і голосу</a:t>
                      </a:r>
                      <a:endParaRPr lang="uk-UA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466" marR="20466" marT="682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uk-UA" sz="105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Продовжувати вдосконалювати у дітей звуковисотний слух та вміння чисто інтонувати.</a:t>
                      </a:r>
                      <a:endParaRPr lang="uk-UA" sz="105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466" marR="20466" marT="682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uk-UA" sz="105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«Спіть ляльки», О.</a:t>
                      </a:r>
                      <a:r>
                        <a:rPr lang="uk-UA" sz="1050" i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Тілічеєвої</a:t>
                      </a:r>
                      <a:r>
                        <a:rPr lang="uk-UA" sz="105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М.</a:t>
                      </a:r>
                      <a:r>
                        <a:rPr lang="uk-UA" sz="1050" i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Долинова</a:t>
                      </a:r>
                      <a:r>
                        <a:rPr lang="uk-UA" sz="105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(В.</a:t>
                      </a:r>
                      <a:r>
                        <a:rPr lang="uk-UA" sz="1050" i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Гужви</a:t>
                      </a:r>
                      <a:r>
                        <a:rPr lang="uk-UA" sz="105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uk-UA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466" marR="20466" marT="682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i="1" dirty="0" smtClean="0"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поглиблене розучування</a:t>
                      </a:r>
                      <a:r>
                        <a:rPr lang="uk-UA" sz="1050" i="1" kern="1200" dirty="0"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050" i="1" dirty="0"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466" marR="20466" marT="682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466" marR="20466" marT="6822" marB="0"/>
                </a:tc>
              </a:tr>
              <a:tr h="30807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Співи </a:t>
                      </a:r>
                      <a:endParaRPr lang="uk-UA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466" marR="20466" marT="682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466" marR="20466" marT="682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466" marR="20466" marT="682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466" marR="20466" marT="682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466" marR="20466" marT="6822" marB="0"/>
                </a:tc>
              </a:tr>
              <a:tr h="63727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Пісенна </a:t>
                      </a:r>
                      <a:endParaRPr lang="uk-UA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творчість </a:t>
                      </a:r>
                      <a:endParaRPr lang="uk-UA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466" marR="20466" marT="682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uk-UA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466" marR="20466" marT="682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466" marR="20466" marT="682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466" marR="20466" marT="682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466" marR="20466" marT="6822" marB="0"/>
                </a:tc>
              </a:tr>
              <a:tr h="49785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Гей, діточки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візьмемось за ручки!,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Музично-ритмічні  рухи</a:t>
                      </a:r>
                      <a:endParaRPr lang="uk-UA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466" marR="20466" marT="6822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Вправи</a:t>
                      </a:r>
                      <a:endParaRPr lang="uk-UA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466" marR="20466" marT="682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uk-UA" sz="105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Вчити розрізняти 3 частини музичного твору, різні за характером, передавати їх особливості у рухах (крокування, біг, підскоки). </a:t>
                      </a:r>
                      <a:endParaRPr lang="uk-UA" sz="105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466" marR="20466" marT="6822" marB="0"/>
                </a:tc>
                <a:tc>
                  <a:txBody>
                    <a:bodyPr/>
                    <a:lstStyle/>
                    <a:p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uk-UA" sz="1050" i="1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Музично-рухові вправи: Г</a:t>
                      </a:r>
                      <a:r>
                        <a:rPr lang="uk-UA" sz="105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раймося, як м’ячики», П.Чайковського</a:t>
                      </a:r>
                      <a:endParaRPr lang="uk-UA" sz="105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uk-UA" sz="1050" i="1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Етюд: </a:t>
                      </a:r>
                      <a:r>
                        <a:rPr lang="uk-UA" sz="105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 кошеням», Т.Ломової</a:t>
                      </a:r>
                      <a:endParaRPr lang="uk-UA" sz="105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uk-UA" sz="1050" i="1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Ігрові вправи: </a:t>
                      </a:r>
                      <a:r>
                        <a:rPr lang="uk-UA" sz="105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«Півник», р.н.м., обр.Т.Ломової</a:t>
                      </a:r>
                      <a:endParaRPr lang="uk-UA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466" marR="20466" marT="682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i="1" dirty="0" smtClean="0"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поглиблене розучування</a:t>
                      </a:r>
                      <a:r>
                        <a:rPr lang="uk-UA" sz="105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466" marR="20466" marT="682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466" marR="20466" marT="6822" marB="0"/>
                </a:tc>
              </a:tr>
              <a:tr h="37293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Ігри,</a:t>
                      </a:r>
                      <a:endParaRPr lang="uk-UA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хороводи</a:t>
                      </a:r>
                      <a:endParaRPr lang="uk-UA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466" marR="20466" marT="682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uk-UA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466" marR="20466" marT="682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466" marR="20466" marT="682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466" marR="20466" marT="682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466" marR="20466" marT="6822" marB="0"/>
                </a:tc>
              </a:tr>
              <a:tr h="60133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Танці</a:t>
                      </a:r>
                      <a:endParaRPr lang="uk-UA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466" marR="20466" marT="6822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5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Вчити дітей легко, витончено виконувати рухи у нових танцях, передавати характер музики. </a:t>
                      </a:r>
                      <a:endParaRPr lang="uk-UA" sz="105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0466" marR="20466" marT="6822" marB="0"/>
                </a:tc>
                <a:tc>
                  <a:txBody>
                    <a:bodyPr/>
                    <a:lstStyle/>
                    <a:p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uk-UA" sz="105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Танок «Зоряний вальс»  </a:t>
                      </a:r>
                      <a:endParaRPr lang="uk-UA" sz="105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uk-UA" sz="105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«Танок сніжинок», муз.</a:t>
                      </a:r>
                      <a:r>
                        <a:rPr lang="en-US" sz="105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uk-UA" sz="105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Чайковського</a:t>
                      </a:r>
                      <a:endParaRPr lang="uk-UA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466" marR="20466" marT="6822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50" i="1" dirty="0" smtClean="0"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поглиблене розучування</a:t>
                      </a:r>
                      <a:r>
                        <a:rPr lang="uk-UA" sz="105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050" kern="12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50" i="1" dirty="0" smtClean="0"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закріплення</a:t>
                      </a:r>
                      <a:r>
                        <a:rPr lang="uk-UA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466" marR="20466" marT="682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466" marR="20466" marT="6822" marB="0"/>
                </a:tc>
              </a:tr>
              <a:tr h="4587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Танцюваль-</a:t>
                      </a:r>
                      <a:endParaRPr lang="uk-UA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endParaRPr lang="uk-UA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творчість</a:t>
                      </a:r>
                      <a:endParaRPr lang="uk-UA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466" marR="20466" marT="682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uk-UA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466" marR="20466" marT="682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466" marR="20466" marT="682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466" marR="20466" marT="682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0466" marR="20466" marT="6822" marB="0"/>
                </a:tc>
              </a:tr>
            </a:tbl>
          </a:graphicData>
        </a:graphic>
      </p:graphicFrame>
      <p:pic>
        <p:nvPicPr>
          <p:cNvPr id="3" name="Picture 2" descr="F:\фонограми\анімашки\мульти анимація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4365104"/>
            <a:ext cx="1382554" cy="19750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98510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94683298"/>
              </p:ext>
            </p:extLst>
          </p:nvPr>
        </p:nvGraphicFramePr>
        <p:xfrm>
          <a:off x="179512" y="476672"/>
          <a:ext cx="8496943" cy="17466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5133"/>
                <a:gridCol w="1883000"/>
                <a:gridCol w="1665238"/>
                <a:gridCol w="1293762"/>
                <a:gridCol w="819810"/>
              </a:tblGrid>
              <a:tr h="1746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Види</a:t>
                      </a:r>
                      <a:endParaRPr lang="uk-UA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діяльності</a:t>
                      </a:r>
                      <a:endParaRPr lang="uk-UA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Програмові завдання</a:t>
                      </a:r>
                      <a:endParaRPr lang="uk-UA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Музичний матеріал</a:t>
                      </a:r>
                      <a:endParaRPr lang="uk-UA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r>
                        <a:rPr lang="en-US" sz="12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2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</a:t>
                      </a:r>
                      <a:endParaRPr lang="uk-UA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(первинне ознайомлення, поглиблене розучування, закріплення)</a:t>
                      </a:r>
                      <a:endParaRPr lang="uk-UA" sz="105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r>
                        <a:rPr lang="en-US" sz="12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2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</a:t>
                      </a:r>
                      <a:endParaRPr lang="uk-UA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(первинне ознайомлення, поглиблене </a:t>
                      </a:r>
                      <a:r>
                        <a:rPr lang="uk-UA" sz="105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розучу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 err="1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вання</a:t>
                      </a:r>
                      <a:r>
                        <a:rPr lang="uk-UA" sz="105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uk-UA" sz="105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закріп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 err="1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лення</a:t>
                      </a:r>
                      <a:r>
                        <a:rPr lang="uk-UA" sz="105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uk-UA" sz="105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9525" marB="0" anchor="ctr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68735386"/>
              </p:ext>
            </p:extLst>
          </p:nvPr>
        </p:nvGraphicFramePr>
        <p:xfrm>
          <a:off x="163993" y="2276872"/>
          <a:ext cx="8496300" cy="37982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8665"/>
                <a:gridCol w="2134235"/>
                <a:gridCol w="1866900"/>
                <a:gridCol w="1651000"/>
                <a:gridCol w="1282700"/>
                <a:gridCol w="812800"/>
              </a:tblGrid>
              <a:tr h="936104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Маленькі музиканти</a:t>
                      </a:r>
                      <a:endParaRPr lang="uk-UA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9525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 на</a:t>
                      </a:r>
                      <a:endParaRPr lang="uk-UA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музичних </a:t>
                      </a:r>
                      <a:r>
                        <a:rPr lang="uk-UA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інструментах</a:t>
                      </a:r>
                      <a:endParaRPr lang="uk-UA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uk-UA" sz="1050" b="1" i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Передавати ритмічний малюнок співанки на металофоні по одному та групами.</a:t>
                      </a:r>
                      <a:endParaRPr lang="uk-UA" sz="105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i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«У печері гірського короля», Е.</a:t>
                      </a:r>
                      <a:r>
                        <a:rPr lang="uk-UA" sz="1200" b="1" i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Гріга</a:t>
                      </a:r>
                      <a:endParaRPr lang="uk-UA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6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uk-UA" sz="1100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закріплення</a:t>
                      </a:r>
                      <a:endParaRPr lang="uk-UA" sz="1100" i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" kern="12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9525" marB="0"/>
                </a:tc>
              </a:tr>
              <a:tr h="933172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uk-UA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9525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Музично-дидактичні ігри</a:t>
                      </a:r>
                      <a:r>
                        <a:rPr lang="uk-UA" sz="12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uk-UA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uk-UA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8575" marR="2857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" kern="12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" kern="12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9525" marB="0"/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Музика з нами</a:t>
                      </a:r>
                      <a:endParaRPr lang="uk-UA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9525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Самостійна музична діяльність</a:t>
                      </a:r>
                      <a:endParaRPr lang="uk-UA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uk-UA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8575" marR="2857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9525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9525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Індивідуальна</a:t>
                      </a:r>
                      <a:endParaRPr lang="uk-UA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робота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" kern="12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" kern="12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9525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uk-UA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9525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Розваги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kern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" kern="12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" kern="12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" kern="12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9525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5282" y="322555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F:\фонограми\анімашки\мульти анимація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159366"/>
            <a:ext cx="1238538" cy="17693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8882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8628" y="1475656"/>
            <a:ext cx="79928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Індивідуальну роботу </a:t>
            </a:r>
            <a:r>
              <a:rPr lang="uk-UA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дітьми </a:t>
            </a:r>
          </a:p>
          <a:p>
            <a:pPr algn="just"/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необхідно планувати </a:t>
            </a:r>
            <a:r>
              <a:rPr lang="uk-UA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кожної </a:t>
            </a:r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вікової</a:t>
            </a:r>
          </a:p>
          <a:p>
            <a:pPr algn="just"/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групи </a:t>
            </a:r>
            <a:r>
              <a:rPr lang="uk-UA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 перспективою на кілька </a:t>
            </a:r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днів</a:t>
            </a:r>
          </a:p>
          <a:p>
            <a:pPr algn="just"/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міру проведення занять, свят, розваг та підготовки до них, перед­бачаючи: </a:t>
            </a:r>
            <a:endParaRPr lang="uk-UA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uk-UA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ким із дітей,  </a:t>
            </a:r>
            <a:endParaRPr lang="uk-UA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uk-UA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якою метою буде проведено цю роботу, </a:t>
            </a:r>
            <a:endParaRPr lang="uk-UA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які </a:t>
            </a:r>
            <a:r>
              <a:rPr lang="uk-UA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завдання пропонуються для вправляння дітей, </a:t>
            </a:r>
            <a:endParaRPr lang="uk-UA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які </a:t>
            </a:r>
            <a:r>
              <a:rPr lang="uk-UA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атрибути, матеріали, обладнання будуть використані</a:t>
            </a:r>
            <a:r>
              <a:rPr lang="uk-UA" b="1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18132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933</TotalTime>
  <Words>596</Words>
  <Application>Microsoft Office PowerPoint</Application>
  <PresentationFormat>Экран (4:3)</PresentationFormat>
  <Paragraphs>196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Blueday</dc:title>
  <dc:creator>Sunny</dc:creator>
  <cp:lastModifiedBy>Logvinova</cp:lastModifiedBy>
  <cp:revision>91</cp:revision>
  <dcterms:created xsi:type="dcterms:W3CDTF">2001-06-22T04:27:45Z</dcterms:created>
  <dcterms:modified xsi:type="dcterms:W3CDTF">2017-04-25T11:39:19Z</dcterms:modified>
</cp:coreProperties>
</file>